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2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8"/>
  </p:notesMasterIdLst>
  <p:handoutMasterIdLst>
    <p:handoutMasterId r:id="rId9"/>
  </p:handoutMasterIdLst>
  <p:sldIdLst>
    <p:sldId id="934" r:id="rId2"/>
    <p:sldId id="954" r:id="rId3"/>
    <p:sldId id="958" r:id="rId4"/>
    <p:sldId id="949" r:id="rId5"/>
    <p:sldId id="957" r:id="rId6"/>
    <p:sldId id="959" r:id="rId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C66"/>
    <a:srgbClr val="F4FDFF"/>
    <a:srgbClr val="E0F5FF"/>
    <a:srgbClr val="00FF00"/>
    <a:srgbClr val="0080FF"/>
    <a:srgbClr val="00FFFF"/>
    <a:srgbClr val="FF00FF"/>
    <a:srgbClr val="6666FF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45" autoAdjust="0"/>
    <p:restoredTop sz="98943" autoAdjust="0"/>
  </p:normalViewPr>
  <p:slideViewPr>
    <p:cSldViewPr snapToGrid="0">
      <p:cViewPr>
        <p:scale>
          <a:sx n="108" d="100"/>
          <a:sy n="108" d="100"/>
        </p:scale>
        <p:origin x="-696" y="-424"/>
      </p:cViewPr>
      <p:guideLst>
        <p:guide orient="horz" pos="4155"/>
        <p:guide pos="56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25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Relationship Id="rId3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46B7F-8DA1-7B48-A56A-4FDC9BE8D490}" type="datetimeFigureOut">
              <a:rPr lang="en-US" smtClean="0"/>
              <a:pPr/>
              <a:t>7/16/14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3A5D9-9C7B-7E44-BC71-9BB7B7E418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44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fld id="{1BA35DD8-EC9B-BA4D-8381-9F34597E6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484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 sz="1400">
                <a:ea typeface="Arial" charset="0"/>
                <a:cs typeface="Arial" charset="0"/>
                <a:sym typeface="Arial" charset="0"/>
              </a:rPr>
              <a:t>Counter-intuitively the best way is through an EM process: DIS</a:t>
            </a:r>
          </a:p>
          <a:p>
            <a:pPr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>
                <a:latin typeface="Helvetica" charset="0"/>
                <a:ea typeface="Helvetica" charset="0"/>
                <a:cs typeface="Helvetica" charset="0"/>
                <a:sym typeface="Helvetica" charset="0"/>
              </a:rPr>
              <a:t>y = inelasticity = fraction of the incoming electron energy carried by photon in the rest frame of the nucleon </a:t>
            </a:r>
          </a:p>
          <a:p>
            <a:pPr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 sz="1400">
                <a:ea typeface="Arial" charset="0"/>
                <a:cs typeface="Arial" charset="0"/>
                <a:sym typeface="Arial" charset="0"/>
              </a:rPr>
              <a:t>The structure function F2 is sensitive to the sum of quark and anti-quark momentum distribution in the nucleon.</a:t>
            </a:r>
          </a:p>
          <a:p>
            <a:pPr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 sz="1400">
                <a:ea typeface="Arial" charset="0"/>
                <a:cs typeface="Arial" charset="0"/>
                <a:sym typeface="Arial" charset="0"/>
              </a:rPr>
              <a:t>The apparent scaling of the data with Q2 at large x in early DIS data from SLAC was termed “Bjorken scaling” and motivated the parton model.</a:t>
            </a:r>
          </a:p>
          <a:p>
            <a:pPr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 sz="1400">
                <a:ea typeface="Arial" charset="0"/>
                <a:cs typeface="Arial" charset="0"/>
                <a:sym typeface="Arial" charset="0"/>
              </a:rPr>
              <a:t>In the parton model, FL = 0, while in QCD, it is directly proportional to the gluon structure function, FL(x,Q2) ~ aS xG(x,Q2), at low x.</a:t>
            </a:r>
          </a:p>
          <a:p>
            <a:pPr>
              <a:spcBef>
                <a:spcPts val="413"/>
              </a:spcBef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 sz="1400">
                <a:solidFill>
                  <a:srgbClr val="000000"/>
                </a:solidFill>
                <a:ea typeface="Arial" charset="0"/>
                <a:cs typeface="Arial" charset="0"/>
                <a:sym typeface="Arial" charset="0"/>
              </a:rPr>
              <a:t>DGLAP: fixed x -&gt; evolution along Q2</a:t>
            </a:r>
          </a:p>
          <a:p>
            <a:pPr>
              <a:spcBef>
                <a:spcPts val="413"/>
              </a:spcBef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 sz="800">
                <a:latin typeface="Monaco" charset="0"/>
                <a:ea typeface="Monaco" charset="0"/>
                <a:cs typeface="Monaco" charset="0"/>
                <a:sym typeface="Monaco" charset="0"/>
              </a:rPr>
              <a:t>sigma (gamma N) = sig_T + sig_L</a:t>
            </a:r>
          </a:p>
          <a:p>
            <a:pPr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 sz="800">
                <a:latin typeface="Monaco" charset="0"/>
                <a:ea typeface="Monaco" charset="0"/>
                <a:cs typeface="Monaco" charset="0"/>
                <a:sym typeface="Monaco" charset="0"/>
              </a:rPr>
              <a:t>sig_L ~ FL</a:t>
            </a:r>
          </a:p>
          <a:p>
            <a:pPr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 sz="800">
                <a:latin typeface="Monaco" charset="0"/>
                <a:ea typeface="Monaco" charset="0"/>
                <a:cs typeface="Monaco" charset="0"/>
                <a:sym typeface="Monaco" charset="0"/>
              </a:rPr>
              <a:t>sig_tot ~ F2/Q^2</a:t>
            </a:r>
          </a:p>
          <a:p>
            <a:pPr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r>
              <a:rPr lang="en-US" sz="800">
                <a:latin typeface="Monaco" charset="0"/>
                <a:ea typeface="Monaco" charset="0"/>
                <a:cs typeface="Monaco" charset="0"/>
                <a:sym typeface="Monaco" charset="0"/>
              </a:rPr>
              <a:t>\frac{d^2 \sigma^{ep \rightarrow eX}}{dx dQ^2} = \frac{4 \pi \alpha^2_{e.m.}}{xQ^4} \left[ \left(1-y+\frac{y^2}{2} \right ) F_2(x,Q^2) - \frac{y^2}{2} F_L(x,Q^2) \right]</a:t>
            </a:r>
            <a:endParaRPr lang="en-US" sz="110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>
              <a:spcBef>
                <a:spcPts val="413"/>
              </a:spcBef>
              <a:tabLst>
                <a:tab pos="254000" algn="l"/>
                <a:tab pos="495300" algn="l"/>
                <a:tab pos="749300" algn="l"/>
                <a:tab pos="1003300" algn="l"/>
                <a:tab pos="1244600" algn="l"/>
                <a:tab pos="1498600" algn="l"/>
                <a:tab pos="1752600" algn="l"/>
                <a:tab pos="2006600" algn="l"/>
                <a:tab pos="2247900" algn="l"/>
                <a:tab pos="2501900" algn="l"/>
                <a:tab pos="2755900" algn="l"/>
                <a:tab pos="2997200" algn="l"/>
              </a:tabLst>
            </a:pPr>
            <a:endParaRPr lang="en-US" sz="1100">
              <a:solidFill>
                <a:srgbClr val="000000"/>
              </a:solidFill>
              <a:ea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3BE87-ED15-7045-9D91-1D3E279A5F16}" type="slidenum">
              <a:rPr lang="it-IT"/>
              <a:pPr/>
              <a:t>5</a:t>
            </a:fld>
            <a:endParaRPr lang="it-IT"/>
          </a:p>
        </p:txBody>
      </p:sp>
      <p:sp>
        <p:nvSpPr>
          <p:cNvPr id="487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NLppt_BG_Title_NewDOElogo_OffSci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6172200" cy="1600200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0"/>
            <a:ext cx="6172200" cy="990600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19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0080FF"/>
                </a:solidFill>
              </a:defRPr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45950" y="6483346"/>
            <a:ext cx="4648010" cy="368300"/>
          </a:xfrm>
          <a:ln/>
        </p:spPr>
        <p:txBody>
          <a:bodyPr/>
          <a:lstStyle>
            <a:lvl1pPr>
              <a:defRPr>
                <a:solidFill>
                  <a:srgbClr val="0080FF"/>
                </a:solidFill>
              </a:defRPr>
            </a:lvl1pPr>
          </a:lstStyle>
          <a:p>
            <a:r>
              <a:rPr lang="cs-CZ" smtClean="0"/>
              <a:t>LBNL,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0080FF"/>
                </a:solidFill>
              </a:defRPr>
            </a:lvl1pPr>
          </a:lstStyle>
          <a:p>
            <a:fld id="{4AEEEB45-469B-C445-A2A6-597CC1D4F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LBNL,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98A5D4-C106-3B44-833F-F6948D88D3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LBNL, June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6856E-079A-7243-9D3B-2823E9335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45950" y="6483346"/>
            <a:ext cx="4683287" cy="36830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LBNL, June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2DFF1-6A7E-5841-980E-96BA78821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45949" y="6483346"/>
            <a:ext cx="4636252" cy="36830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LBNL, June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278B1-1B8B-1E49-8C17-9FA8E6334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LBNL,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6AF53-9C22-8E40-908A-50D959F8CC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REVBG_Slide4_Blue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10583"/>
            <a:ext cx="9145588" cy="684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166" y="6489700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fld id="{646CCB68-4FAD-1042-A2AE-74D95A5F5F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4833" y="6487583"/>
            <a:ext cx="167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E.C. Aschenauer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1069" y="6483346"/>
            <a:ext cx="383539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r>
              <a:rPr lang="cs-CZ" smtClean="0"/>
              <a:t>LBNL, June 2014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 i="1" cap="all" spc="0">
          <a:ln w="0"/>
          <a:solidFill>
            <a:srgbClr val="0000FF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12700" stA="50000" endPos="50000" dist="5000" dir="5400000" sy="-100000" rotWithShape="0"/>
          </a:effectLst>
          <a:latin typeface="Comic Sans MS Bold"/>
          <a:ea typeface="+mj-ea"/>
          <a:cs typeface="Comic Sans MS Bold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q"/>
        <a:defRPr sz="2200" b="1" i="0">
          <a:solidFill>
            <a:schemeClr val="tx1"/>
          </a:solidFill>
          <a:latin typeface="Comic Sans MS Bold"/>
          <a:ea typeface="+mn-ea"/>
          <a:cs typeface="Comic Sans MS Bold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Ø"/>
        <a:defRPr sz="2000" b="1" i="0">
          <a:solidFill>
            <a:schemeClr val="tx1"/>
          </a:solidFill>
          <a:latin typeface="Comic Sans MS Bold"/>
          <a:ea typeface="+mn-ea"/>
          <a:cs typeface="Comic Sans MS Bold"/>
        </a:defRPr>
      </a:lvl2pPr>
      <a:lvl3pPr marL="10858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10000"/>
        <a:buFont typeface="Courier New"/>
        <a:buChar char="o"/>
        <a:defRPr b="1" i="0">
          <a:solidFill>
            <a:schemeClr val="tx1"/>
          </a:solidFill>
          <a:latin typeface="Comic Sans MS Bold"/>
          <a:ea typeface="+mn-ea"/>
          <a:cs typeface="Comic Sans MS Bold"/>
        </a:defRPr>
      </a:lvl3pPr>
      <a:lvl4pPr marL="14287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ü"/>
        <a:defRPr sz="1600" b="1" i="0">
          <a:solidFill>
            <a:schemeClr val="tx1"/>
          </a:solidFill>
          <a:latin typeface="Comic Sans MS Bold"/>
          <a:ea typeface="+mn-ea"/>
          <a:cs typeface="Comic Sans MS Bold"/>
        </a:defRPr>
      </a:lvl4pPr>
      <a:lvl5pPr marL="17716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Char char="-"/>
        <a:defRPr sz="1400" b="1" i="0">
          <a:solidFill>
            <a:schemeClr val="tx1"/>
          </a:solidFill>
          <a:latin typeface="Comic Sans MS Bold"/>
          <a:ea typeface="+mn-ea"/>
          <a:cs typeface="Comic Sans MS Bold"/>
        </a:defRPr>
      </a:lvl5pPr>
      <a:lvl6pPr marL="22288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6pPr>
      <a:lvl7pPr marL="26860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7pPr>
      <a:lvl8pPr marL="31432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8pPr>
      <a:lvl9pPr marL="36004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emf"/><Relationship Id="rId12" Type="http://schemas.openxmlformats.org/officeDocument/2006/relationships/oleObject" Target="../embeddings/oleObject6.bin"/><Relationship Id="rId13" Type="http://schemas.openxmlformats.org/officeDocument/2006/relationships/image" Target="../media/image14.emf"/><Relationship Id="rId14" Type="http://schemas.openxmlformats.org/officeDocument/2006/relationships/oleObject" Target="../embeddings/oleObject7.bin"/><Relationship Id="rId15" Type="http://schemas.openxmlformats.org/officeDocument/2006/relationships/image" Target="../media/image1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2.emf"/><Relationship Id="rId9" Type="http://schemas.openxmlformats.org/officeDocument/2006/relationships/oleObject" Target="../embeddings/oleObject4.bin"/><Relationship Id="rId10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wmf"/><Relationship Id="rId12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2.xml"/><Relationship Id="rId4" Type="http://schemas.openxmlformats.org/officeDocument/2006/relationships/image" Target="../media/image21.wmf"/><Relationship Id="rId5" Type="http://schemas.openxmlformats.org/officeDocument/2006/relationships/image" Target="../media/image22.png"/><Relationship Id="rId6" Type="http://schemas.openxmlformats.org/officeDocument/2006/relationships/oleObject" Target="../embeddings/oleObject8.bin"/><Relationship Id="rId7" Type="http://schemas.openxmlformats.org/officeDocument/2006/relationships/image" Target="../media/image18.wmf"/><Relationship Id="rId8" Type="http://schemas.openxmlformats.org/officeDocument/2006/relationships/oleObject" Target="../embeddings/oleObject9.bin"/><Relationship Id="rId9" Type="http://schemas.openxmlformats.org/officeDocument/2006/relationships/image" Target="../media/image19.wmf"/><Relationship Id="rId10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552637"/>
            <a:ext cx="9144000" cy="1634398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100000"/>
              </a:lnSpc>
            </a:pPr>
            <a:r>
              <a:rPr lang="en-US" sz="2400" cap="none" dirty="0" smtClean="0"/>
              <a:t>Inclusive Structure functions in </a:t>
            </a:r>
            <a:r>
              <a:rPr lang="en-US" sz="2400" cap="none" dirty="0" err="1" smtClean="0"/>
              <a:t>ep</a:t>
            </a:r>
            <a:r>
              <a:rPr lang="en-US" sz="2400" cap="none" dirty="0" smtClean="0"/>
              <a:t> and </a:t>
            </a:r>
            <a:r>
              <a:rPr lang="en-US" sz="2400" cap="none" dirty="0" err="1" smtClean="0"/>
              <a:t>eA</a:t>
            </a:r>
            <a:r>
              <a:rPr lang="en-US" sz="2400" cap="none" dirty="0" smtClean="0"/>
              <a:t> </a:t>
            </a:r>
            <a:br>
              <a:rPr lang="en-US" sz="2400" cap="none" dirty="0" smtClean="0"/>
            </a:br>
            <a:r>
              <a:rPr lang="en-US" sz="2400" cap="none" dirty="0" smtClean="0"/>
              <a:t>and </a:t>
            </a:r>
            <a:br>
              <a:rPr lang="en-US" sz="2400" cap="none" dirty="0" smtClean="0"/>
            </a:br>
            <a:r>
              <a:rPr lang="en-US" sz="2400" cap="none" dirty="0" smtClean="0"/>
              <a:t>the world of PYTHIA</a:t>
            </a:r>
            <a:endParaRPr lang="en-US" sz="2400" dirty="0">
              <a:ln w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971800" y="2181222"/>
            <a:ext cx="6172200" cy="990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E.C. Aschenauer</a:t>
            </a:r>
          </a:p>
        </p:txBody>
      </p:sp>
      <p:sp>
        <p:nvSpPr>
          <p:cNvPr id="17" name="Rectangle 16"/>
          <p:cNvSpPr/>
          <p:nvPr/>
        </p:nvSpPr>
        <p:spPr>
          <a:xfrm rot="780000">
            <a:off x="669229" y="6298806"/>
            <a:ext cx="21785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000" dirty="0" err="1" smtClean="0">
                <a:solidFill>
                  <a:schemeClr val="bg1"/>
                </a:solidFill>
              </a:rPr>
              <a:t>arXiv</a:t>
            </a:r>
            <a:r>
              <a:rPr lang="da-DK" sz="1000" dirty="0" smtClean="0">
                <a:solidFill>
                  <a:schemeClr val="bg1"/>
                </a:solidFill>
              </a:rPr>
              <a:t>: 1212.1701 &amp; </a:t>
            </a:r>
            <a:r>
              <a:rPr lang="en-US" sz="1000" dirty="0">
                <a:solidFill>
                  <a:srgbClr val="FFFFFF"/>
                </a:solidFill>
              </a:rPr>
              <a:t>1108.1713</a:t>
            </a:r>
          </a:p>
        </p:txBody>
      </p:sp>
    </p:spTree>
    <p:extLst>
      <p:ext uri="{BB962C8B-B14F-4D97-AF65-F5344CB8AC3E}">
        <p14:creationId xmlns:p14="http://schemas.microsoft.com/office/powerpoint/2010/main" val="86360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667" y="355600"/>
            <a:ext cx="4064000" cy="6858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3350"/>
          <a:lstStyle/>
          <a:p>
            <a:r>
              <a:rPr lang="en-US" dirty="0" smtClean="0"/>
              <a:t>What do we know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158C-1560-FF45-8038-095B29591694}" type="slidenum">
              <a:rPr lang="en-US"/>
              <a:pPr/>
              <a:t>2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1020674"/>
            <a:ext cx="4304573" cy="4405787"/>
            <a:chOff x="0" y="1020674"/>
            <a:chExt cx="4304573" cy="4405787"/>
          </a:xfrm>
        </p:grpSpPr>
        <p:pic>
          <p:nvPicPr>
            <p:cNvPr id="18" name="Picture 3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04" r="8799"/>
            <a:stretch/>
          </p:blipFill>
          <p:spPr bwMode="auto">
            <a:xfrm>
              <a:off x="0" y="1050302"/>
              <a:ext cx="4268740" cy="43761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</p:pic>
        <p:grpSp>
          <p:nvGrpSpPr>
            <p:cNvPr id="2" name="Group 21"/>
            <p:cNvGrpSpPr/>
            <p:nvPr/>
          </p:nvGrpSpPr>
          <p:grpSpPr>
            <a:xfrm>
              <a:off x="556093" y="1020674"/>
              <a:ext cx="760310" cy="524928"/>
              <a:chOff x="-801961" y="1778007"/>
              <a:chExt cx="760310" cy="524928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742691" y="1883835"/>
                <a:ext cx="701040" cy="419100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-801961" y="1778007"/>
                <a:ext cx="7065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small </a:t>
                </a:r>
                <a:r>
                  <a:rPr lang="en-US" sz="1200" dirty="0" err="1" smtClean="0"/>
                  <a:t>x</a:t>
                </a:r>
                <a:endParaRPr lang="en-US" sz="1200" dirty="0"/>
              </a:p>
            </p:txBody>
          </p:sp>
        </p:grpSp>
        <p:grpSp>
          <p:nvGrpSpPr>
            <p:cNvPr id="3" name="Group 24"/>
            <p:cNvGrpSpPr/>
            <p:nvPr/>
          </p:nvGrpSpPr>
          <p:grpSpPr>
            <a:xfrm>
              <a:off x="530860" y="4348068"/>
              <a:ext cx="840743" cy="551181"/>
              <a:chOff x="-86363" y="5489786"/>
              <a:chExt cx="840743" cy="551181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5564717"/>
                <a:ext cx="754380" cy="4762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-86363" y="5489786"/>
                <a:ext cx="7115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large </a:t>
                </a:r>
                <a:r>
                  <a:rPr lang="en-US" sz="1200" dirty="0" err="1" smtClean="0"/>
                  <a:t>x</a:t>
                </a:r>
                <a:endParaRPr lang="en-US" sz="1200" dirty="0"/>
              </a:p>
            </p:txBody>
          </p:sp>
        </p:grpSp>
        <p:cxnSp>
          <p:nvCxnSpPr>
            <p:cNvPr id="50" name="Straight Arrow Connector 49"/>
            <p:cNvCxnSpPr/>
            <p:nvPr/>
          </p:nvCxnSpPr>
          <p:spPr bwMode="auto">
            <a:xfrm flipH="1" flipV="1">
              <a:off x="4033520" y="1537983"/>
              <a:ext cx="10160" cy="32004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3" name="TextBox 52"/>
            <p:cNvSpPr txBox="1"/>
            <p:nvPr/>
          </p:nvSpPr>
          <p:spPr>
            <a:xfrm>
              <a:off x="3794760" y="4652023"/>
              <a:ext cx="5098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x</a:t>
              </a:r>
              <a:r>
                <a:rPr lang="en-US" sz="1400" dirty="0" smtClean="0"/>
                <a:t>=1</a:t>
              </a:r>
              <a:endParaRPr lang="en-US" sz="14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528060" y="1245883"/>
              <a:ext cx="7655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x</a:t>
              </a:r>
              <a:r>
                <a:rPr lang="en-US" sz="1400" dirty="0" smtClean="0"/>
                <a:t>=10</a:t>
              </a:r>
              <a:r>
                <a:rPr lang="en-US" sz="1400" baseline="30000" dirty="0" smtClean="0"/>
                <a:t>-5</a:t>
              </a:r>
              <a:endParaRPr lang="en-US" sz="1400" baseline="30000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5132911" y="960967"/>
            <a:ext cx="3962631" cy="369332"/>
          </a:xfrm>
          <a:prstGeom prst="rect">
            <a:avLst/>
          </a:prstGeom>
          <a:gradFill flip="none" rotWithShape="1">
            <a:gsLst>
              <a:gs pos="10000">
                <a:srgbClr val="FFFF00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Gluon density dominates at x&lt;0.1</a:t>
            </a:r>
            <a:endParaRPr lang="en-US" dirty="0"/>
          </a:p>
        </p:txBody>
      </p:sp>
      <p:pic>
        <p:nvPicPr>
          <p:cNvPr id="6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5709" y="1457960"/>
            <a:ext cx="3960495" cy="359029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grpSp>
        <p:nvGrpSpPr>
          <p:cNvPr id="38" name="Group 37"/>
          <p:cNvGrpSpPr/>
          <p:nvPr/>
        </p:nvGrpSpPr>
        <p:grpSpPr>
          <a:xfrm>
            <a:off x="4186959" y="2628030"/>
            <a:ext cx="1235755" cy="729533"/>
            <a:chOff x="6341534" y="2032718"/>
            <a:chExt cx="1235755" cy="729533"/>
          </a:xfrm>
        </p:grpSpPr>
        <p:sp>
          <p:nvSpPr>
            <p:cNvPr id="39" name="AutoShape 49"/>
            <p:cNvSpPr>
              <a:spLocks noChangeArrowheads="1"/>
            </p:cNvSpPr>
            <p:nvPr/>
          </p:nvSpPr>
          <p:spPr bwMode="auto">
            <a:xfrm>
              <a:off x="6341534" y="2032718"/>
              <a:ext cx="1193799" cy="729533"/>
            </a:xfrm>
            <a:prstGeom prst="curvedRightArrow">
              <a:avLst>
                <a:gd name="adj1" fmla="val 24848"/>
                <a:gd name="adj2" fmla="val 49697"/>
                <a:gd name="adj3" fmla="val 33333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66FF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normAutofit/>
              <a:scene3d>
                <a:camera prst="orthographicFront">
                  <a:rot lat="0" lon="60000" rev="0"/>
                </a:camera>
                <a:lightRig rig="threePt" dir="t"/>
              </a:scene3d>
            </a:bodyPr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595530" y="2137828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Up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QCD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540000">
              <a:off x="6504510" y="2258484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Down">
                <a:avLst>
                  <a:gd name="adj" fmla="val 961505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FIT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64624" y="5538136"/>
            <a:ext cx="8714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Inclusive measurement: </a:t>
            </a:r>
          </a:p>
          <a:p>
            <a:r>
              <a:rPr lang="en-US" dirty="0" smtClean="0"/>
              <a:t>look only/detect the scattered lepton independent of the rest of the event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0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</a:t>
            </a:r>
            <a:r>
              <a:rPr lang="en-US" dirty="0" smtClean="0"/>
              <a:t>know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DNP, Hawaii, October 2009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3</a:t>
            </a:fld>
            <a:endParaRPr lang="en-US" altLang="ja-JP"/>
          </a:p>
        </p:txBody>
      </p:sp>
      <p:pic>
        <p:nvPicPr>
          <p:cNvPr id="7" name="Picture 6" descr="lowq_f2p.color.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1209040"/>
            <a:ext cx="3162300" cy="4724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2100" y="863600"/>
            <a:ext cx="15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r>
              <a:rPr lang="en-US" dirty="0" smtClean="0"/>
              <a:t>=C(Q</a:t>
            </a:r>
            <a:r>
              <a:rPr lang="en-US" baseline="30000" dirty="0" smtClean="0"/>
              <a:t>2</a:t>
            </a:r>
            <a:r>
              <a:rPr lang="en-US" dirty="0" smtClean="0"/>
              <a:t>)x</a:t>
            </a:r>
            <a:r>
              <a:rPr lang="en-US" baseline="30000" dirty="0" smtClean="0">
                <a:latin typeface="Symbol" charset="2"/>
                <a:cs typeface="Symbol" charset="2"/>
              </a:rPr>
              <a:t>-l</a:t>
            </a:r>
            <a:endParaRPr lang="en-US" baseline="30000" dirty="0">
              <a:latin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965200"/>
            <a:ext cx="3090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 </a:t>
            </a:r>
            <a:r>
              <a:rPr lang="en-US" dirty="0" smtClean="0"/>
              <a:t>= 1GeV </a:t>
            </a:r>
            <a:r>
              <a:rPr lang="en-US" dirty="0" smtClean="0">
                <a:solidFill>
                  <a:srgbClr val="FF66FF"/>
                </a:solidFill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0.2 </a:t>
            </a:r>
            <a:r>
              <a:rPr lang="en-US" dirty="0" err="1" smtClean="0">
                <a:sym typeface="Wingdings"/>
              </a:rPr>
              <a:t>fm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EM proton radius: </a:t>
            </a:r>
            <a:r>
              <a:rPr lang="en-US" dirty="0" smtClean="0">
                <a:sym typeface="Wingdings"/>
              </a:rPr>
              <a:t>0.9 </a:t>
            </a:r>
            <a:r>
              <a:rPr lang="en-US" dirty="0" err="1" smtClean="0">
                <a:sym typeface="Wingdings"/>
              </a:rPr>
              <a:t>fm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445000" y="1854200"/>
            <a:ext cx="3811848" cy="3479800"/>
            <a:chOff x="4572000" y="2273300"/>
            <a:chExt cx="3811848" cy="3479800"/>
          </a:xfrm>
        </p:grpSpPr>
        <p:grpSp>
          <p:nvGrpSpPr>
            <p:cNvPr id="16" name="Group 15"/>
            <p:cNvGrpSpPr/>
            <p:nvPr/>
          </p:nvGrpSpPr>
          <p:grpSpPr>
            <a:xfrm>
              <a:off x="4572000" y="2336800"/>
              <a:ext cx="3811848" cy="3416300"/>
              <a:chOff x="3841750" y="2565400"/>
              <a:chExt cx="3811848" cy="3416300"/>
            </a:xfrm>
          </p:grpSpPr>
          <p:pic>
            <p:nvPicPr>
              <p:cNvPr id="6" name="Picture 5" descr="0407053_9.eps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41750" y="2565400"/>
                <a:ext cx="3079750" cy="341630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256206" y="4584700"/>
                <a:ext cx="4029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latin typeface="Symbol" charset="2"/>
                    <a:cs typeface="Symbol" charset="2"/>
                  </a:rPr>
                  <a:t>g</a:t>
                </a:r>
                <a:r>
                  <a:rPr lang="en-US" dirty="0" err="1" smtClean="0"/>
                  <a:t>p</a:t>
                </a:r>
                <a:endParaRPr lang="en-US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 bwMode="auto">
              <a:xfrm rot="16200000" flipH="1">
                <a:off x="5486400" y="5168900"/>
                <a:ext cx="355600" cy="12700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3" name="TextBox 12"/>
              <p:cNvSpPr txBox="1"/>
              <p:nvPr/>
            </p:nvSpPr>
            <p:spPr>
              <a:xfrm>
                <a:off x="5156200" y="5321300"/>
                <a:ext cx="24973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FF"/>
                    </a:solidFill>
                  </a:rPr>
                  <a:t>Transition, Why, How? </a:t>
                </a:r>
                <a:endParaRPr lang="en-US" sz="1600" dirty="0">
                  <a:solidFill>
                    <a:srgbClr val="FF00FF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279900" y="2832100"/>
                <a:ext cx="9845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x</a:t>
                </a:r>
                <a:r>
                  <a:rPr lang="en-US" dirty="0" smtClean="0"/>
                  <a:t>&lt;0.01</a:t>
                </a:r>
                <a:endParaRPr lang="en-US" dirty="0"/>
              </a:p>
            </p:txBody>
          </p:sp>
        </p:grpSp>
        <p:sp>
          <p:nvSpPr>
            <p:cNvPr id="17" name="Rectangle 16"/>
            <p:cNvSpPr/>
            <p:nvPr/>
          </p:nvSpPr>
          <p:spPr bwMode="auto">
            <a:xfrm>
              <a:off x="5689600" y="2273300"/>
              <a:ext cx="1282700" cy="2921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-128"/>
                <a:cs typeface="ＭＳ Ｐゴシック" charset="-128"/>
              </a:endParaRPr>
            </a:p>
          </p:txBody>
        </p:sp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5200650" y="2305050"/>
            <a:ext cx="22225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Equation" r:id="rId5" imgW="2222500" imgH="266700" progId="Equation.DSMT4">
                    <p:embed/>
                  </p:oleObj>
                </mc:Choice>
                <mc:Fallback>
                  <p:oleObj name="Equation" r:id="rId5" imgW="2222500" imgH="2667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00650" y="2305050"/>
                          <a:ext cx="22225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Striped Right Arrow 20"/>
          <p:cNvSpPr/>
          <p:nvPr/>
        </p:nvSpPr>
        <p:spPr bwMode="auto">
          <a:xfrm>
            <a:off x="3365500" y="3352800"/>
            <a:ext cx="914400" cy="279400"/>
          </a:xfrm>
          <a:prstGeom prst="stripedRightArrow">
            <a:avLst/>
          </a:prstGeom>
          <a:gradFill flip="none" rotWithShape="1">
            <a:gsLst>
              <a:gs pos="0">
                <a:schemeClr val="tx2"/>
              </a:gs>
              <a:gs pos="100000">
                <a:srgbClr val="FFFFFF"/>
              </a:gs>
            </a:gsLst>
            <a:path path="rect">
              <a:fillToRect l="100000" b="100000"/>
            </a:path>
            <a:tileRect t="-100000" r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37278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02134"/>
            <a:ext cx="4909212" cy="5919870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61839" y="1812044"/>
            <a:ext cx="9969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cap="none" dirty="0" smtClean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g</a:t>
            </a:r>
            <a:r>
              <a:rPr lang="en-US" baseline="-25000" dirty="0" smtClean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1</a:t>
            </a:r>
            <a:r>
              <a:rPr lang="en-US" baseline="30000" dirty="0" smtClean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p </a:t>
            </a:r>
            <a:r>
              <a:rPr lang="en-US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the way to find the Spin</a:t>
            </a:r>
            <a:r>
              <a:rPr lang="en-US" baseline="30000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</a:t>
            </a:r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12" name="Textfeld 10"/>
          <p:cNvSpPr txBox="1"/>
          <p:nvPr/>
        </p:nvSpPr>
        <p:spPr>
          <a:xfrm>
            <a:off x="2765728" y="3016393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5 </a:t>
            </a:r>
            <a:r>
              <a:rPr lang="en-US" sz="1400" b="1" dirty="0" err="1" smtClean="0">
                <a:solidFill>
                  <a:srgbClr val="0000FF"/>
                </a:solidFill>
              </a:rPr>
              <a:t>x</a:t>
            </a:r>
            <a:r>
              <a:rPr lang="en-US" sz="1400" b="1" dirty="0" smtClean="0">
                <a:solidFill>
                  <a:srgbClr val="0000FF"/>
                </a:solidFill>
              </a:rPr>
              <a:t> 250 starts here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3" name="Textfeld 11"/>
          <p:cNvSpPr txBox="1"/>
          <p:nvPr/>
        </p:nvSpPr>
        <p:spPr>
          <a:xfrm>
            <a:off x="3043220" y="3562343"/>
            <a:ext cx="196109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FF00"/>
                </a:solidFill>
              </a:rPr>
              <a:t>5 </a:t>
            </a:r>
            <a:r>
              <a:rPr lang="en-US" sz="1400" b="1" dirty="0" err="1" smtClean="0">
                <a:solidFill>
                  <a:srgbClr val="00FF00"/>
                </a:solidFill>
              </a:rPr>
              <a:t>x</a:t>
            </a:r>
            <a:r>
              <a:rPr lang="en-US" sz="1400" b="1" dirty="0" smtClean="0">
                <a:solidFill>
                  <a:srgbClr val="00FF00"/>
                </a:solidFill>
              </a:rPr>
              <a:t> 100 starts here</a:t>
            </a:r>
            <a:endParaRPr lang="en-US" sz="1400" b="1" dirty="0">
              <a:solidFill>
                <a:srgbClr val="00FF00"/>
              </a:solidFill>
            </a:endParaRPr>
          </a:p>
        </p:txBody>
      </p:sp>
      <p:cxnSp>
        <p:nvCxnSpPr>
          <p:cNvPr id="14" name="Gerade Verbindung mit Pfeil 15"/>
          <p:cNvCxnSpPr/>
          <p:nvPr/>
        </p:nvCxnSpPr>
        <p:spPr>
          <a:xfrm rot="10800000">
            <a:off x="2865117" y="3839765"/>
            <a:ext cx="295476" cy="1589"/>
          </a:xfrm>
          <a:prstGeom prst="straightConnector1">
            <a:avLst/>
          </a:prstGeom>
          <a:ln w="38100">
            <a:solidFill>
              <a:srgbClr val="00FF00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7"/>
          <p:cNvCxnSpPr/>
          <p:nvPr/>
        </p:nvCxnSpPr>
        <p:spPr>
          <a:xfrm rot="10800000">
            <a:off x="2315520" y="3193586"/>
            <a:ext cx="508468" cy="1589"/>
          </a:xfrm>
          <a:prstGeom prst="straightConnector1">
            <a:avLst/>
          </a:prstGeom>
          <a:ln w="38100">
            <a:solidFill>
              <a:srgbClr val="0000FF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ing 20"/>
          <p:cNvSpPr/>
          <p:nvPr/>
        </p:nvSpPr>
        <p:spPr>
          <a:xfrm>
            <a:off x="635671" y="3097605"/>
            <a:ext cx="349563" cy="372828"/>
          </a:xfrm>
          <a:prstGeom prst="donut">
            <a:avLst>
              <a:gd name="adj" fmla="val 10524"/>
            </a:avLst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ing 21"/>
          <p:cNvSpPr/>
          <p:nvPr/>
        </p:nvSpPr>
        <p:spPr>
          <a:xfrm>
            <a:off x="648245" y="3699955"/>
            <a:ext cx="349563" cy="372828"/>
          </a:xfrm>
          <a:prstGeom prst="donut">
            <a:avLst>
              <a:gd name="adj" fmla="val 10524"/>
            </a:avLst>
          </a:prstGeom>
          <a:solidFill>
            <a:srgbClr val="008000"/>
          </a:solidFill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5083" y="772580"/>
            <a:ext cx="1826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hep-ph:1206.6014</a:t>
            </a:r>
            <a:endParaRPr lang="en-US" sz="1400" dirty="0"/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5085815" y="954076"/>
            <a:ext cx="17361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b="1" u="sng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cross section:</a:t>
            </a:r>
            <a:endParaRPr lang="en-GB" b="1" u="sng" dirty="0"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graphicFrame>
        <p:nvGraphicFramePr>
          <p:cNvPr id="2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7648330"/>
              </p:ext>
            </p:extLst>
          </p:nvPr>
        </p:nvGraphicFramePr>
        <p:xfrm>
          <a:off x="6844242" y="753520"/>
          <a:ext cx="1961092" cy="698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98" name="Equation" r:id="rId5" imgW="2209800" imgH="787400" progId="Equation.DSMT4">
                  <p:embed/>
                </p:oleObj>
              </mc:Choice>
              <mc:Fallback>
                <p:oleObj name="Equation" r:id="rId5" imgW="2209800" imgH="787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4242" y="753520"/>
                        <a:ext cx="1961092" cy="6987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Oval 26"/>
          <p:cNvSpPr/>
          <p:nvPr/>
        </p:nvSpPr>
        <p:spPr bwMode="auto">
          <a:xfrm>
            <a:off x="8614834" y="1725059"/>
            <a:ext cx="338666" cy="444500"/>
          </a:xfrm>
          <a:prstGeom prst="ellipse">
            <a:avLst/>
          </a:prstGeom>
          <a:noFill/>
          <a:ln w="28575" cap="flat" cmpd="sng" algn="ctr">
            <a:solidFill>
              <a:srgbClr val="FF29F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869681"/>
              </p:ext>
            </p:extLst>
          </p:nvPr>
        </p:nvGraphicFramePr>
        <p:xfrm>
          <a:off x="4953000" y="37084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99" name="Equation" r:id="rId7" imgW="114300" imgH="165100" progId="Equation.DSMT4">
                  <p:embed/>
                </p:oleObj>
              </mc:Choice>
              <mc:Fallback>
                <p:oleObj name="Equation" r:id="rId7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53000" y="37084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4062710"/>
              </p:ext>
            </p:extLst>
          </p:nvPr>
        </p:nvGraphicFramePr>
        <p:xfrm>
          <a:off x="4953000" y="37084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00" name="Equation" r:id="rId9" imgW="114300" imgH="165100" progId="Equation.DSMT4">
                  <p:embed/>
                </p:oleObj>
              </mc:Choice>
              <mc:Fallback>
                <p:oleObj name="Equation" r:id="rId9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53000" y="37084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746556"/>
              </p:ext>
            </p:extLst>
          </p:nvPr>
        </p:nvGraphicFramePr>
        <p:xfrm>
          <a:off x="4781551" y="1625601"/>
          <a:ext cx="4119032" cy="10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01" name="Equation" r:id="rId10" imgW="3251200" imgH="838200" progId="Equation.DSMT4">
                  <p:embed/>
                </p:oleObj>
              </mc:Choice>
              <mc:Fallback>
                <p:oleObj name="Equation" r:id="rId10" imgW="3251200" imgH="838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81551" y="1625601"/>
                        <a:ext cx="4119032" cy="1061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utoShape 49"/>
          <p:cNvSpPr>
            <a:spLocks noChangeArrowheads="1"/>
          </p:cNvSpPr>
          <p:nvPr/>
        </p:nvSpPr>
        <p:spPr bwMode="auto">
          <a:xfrm>
            <a:off x="4811376" y="2752360"/>
            <a:ext cx="850707" cy="253307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CC66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normAutofit fontScale="70000" lnSpcReduction="20000"/>
            <a:scene3d>
              <a:camera prst="orthographicFront">
                <a:rot lat="0" lon="60000" rev="0"/>
              </a:camera>
              <a:lightRig rig="threePt" dir="t"/>
            </a:scene3d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graphicFrame>
        <p:nvGraphicFramePr>
          <p:cNvPr id="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7013629"/>
              </p:ext>
            </p:extLst>
          </p:nvPr>
        </p:nvGraphicFramePr>
        <p:xfrm>
          <a:off x="5923493" y="2962254"/>
          <a:ext cx="2056342" cy="591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02" name="Equation" r:id="rId12" imgW="2959100" imgH="850900" progId="Equation.DSMT4">
                  <p:embed/>
                </p:oleObj>
              </mc:Choice>
              <mc:Fallback>
                <p:oleObj name="Equation" r:id="rId12" imgW="2959100" imgH="850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3493" y="2962254"/>
                        <a:ext cx="2056342" cy="5914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feld 31"/>
          <p:cNvSpPr txBox="1">
            <a:spLocks noChangeArrowheads="1"/>
          </p:cNvSpPr>
          <p:nvPr/>
        </p:nvSpPr>
        <p:spPr bwMode="auto">
          <a:xfrm>
            <a:off x="5744960" y="2674240"/>
            <a:ext cx="2404639" cy="33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latin typeface="Comic Sans MS" charset="0"/>
                <a:ea typeface="Comic Sans MS" charset="0"/>
                <a:cs typeface="Comic Sans MS" charset="0"/>
              </a:rPr>
              <a:t>pQCD</a:t>
            </a:r>
            <a:r>
              <a:rPr lang="en-US" sz="1600" dirty="0">
                <a:latin typeface="Comic Sans MS" charset="0"/>
                <a:ea typeface="Comic Sans MS" charset="0"/>
                <a:cs typeface="Comic Sans MS" charset="0"/>
              </a:rPr>
              <a:t> scaling violations</a:t>
            </a:r>
          </a:p>
        </p:txBody>
      </p:sp>
      <p:graphicFrame>
        <p:nvGraphicFramePr>
          <p:cNvPr id="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883288"/>
              </p:ext>
            </p:extLst>
          </p:nvPr>
        </p:nvGraphicFramePr>
        <p:xfrm>
          <a:off x="5067300" y="3570265"/>
          <a:ext cx="3928533" cy="670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03" name="Equation" r:id="rId14" imgW="5283200" imgH="901700" progId="Equation.3">
                  <p:embed/>
                </p:oleObj>
              </mc:Choice>
              <mc:Fallback>
                <p:oleObj name="Equation" r:id="rId14" imgW="5283200" imgH="901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300" y="3570265"/>
                        <a:ext cx="3928533" cy="6704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 rot="360000">
            <a:off x="1369992" y="6078559"/>
            <a:ext cx="137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world data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9284" y="4374069"/>
            <a:ext cx="36932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g</a:t>
            </a:r>
            <a:r>
              <a:rPr lang="en-US" baseline="-25000" dirty="0" smtClean="0">
                <a:solidFill>
                  <a:srgbClr val="FF00FF"/>
                </a:solidFill>
              </a:rPr>
              <a:t>1</a:t>
            </a:r>
            <a:r>
              <a:rPr lang="en-US" dirty="0" smtClean="0">
                <a:solidFill>
                  <a:srgbClr val="FF00FF"/>
                </a:solidFill>
              </a:rPr>
              <a:t>: </a:t>
            </a:r>
          </a:p>
          <a:p>
            <a:r>
              <a:rPr lang="en-US" dirty="0" smtClean="0"/>
              <a:t>inclusive measurement just spin</a:t>
            </a:r>
          </a:p>
          <a:p>
            <a:r>
              <a:rPr lang="en-US" dirty="0" smtClean="0"/>
              <a:t>sorted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 animBg="1"/>
      <p:bldP spid="17" grpId="0" animBg="1"/>
      <p:bldP spid="23" grpId="0"/>
      <p:bldP spid="31" grpId="0" animBg="1"/>
      <p:bldP spid="33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Model in PYTHIA-</a:t>
            </a:r>
            <a:r>
              <a:rPr lang="en-US" dirty="0" smtClean="0"/>
              <a:t>6 for </a:t>
            </a:r>
            <a:r>
              <a:rPr lang="en-US" dirty="0" err="1" smtClean="0"/>
              <a:t>ep</a:t>
            </a:r>
            <a:endParaRPr lang="en-US" dirty="0"/>
          </a:p>
        </p:txBody>
      </p:sp>
      <p:sp>
        <p:nvSpPr>
          <p:cNvPr id="19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it-IT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C328F-41E6-1A4A-A85F-D96485B617A5}" type="slidenum">
              <a:rPr lang="it-IT"/>
              <a:pPr/>
              <a:t>5</a:t>
            </a:fld>
            <a:endParaRPr lang="it-IT"/>
          </a:p>
        </p:txBody>
      </p:sp>
      <p:grpSp>
        <p:nvGrpSpPr>
          <p:cNvPr id="451588" name="Group 4"/>
          <p:cNvGrpSpPr>
            <a:grpSpLocks/>
          </p:cNvGrpSpPr>
          <p:nvPr/>
        </p:nvGrpSpPr>
        <p:grpSpPr bwMode="auto">
          <a:xfrm>
            <a:off x="1762125" y="1243013"/>
            <a:ext cx="5903913" cy="396875"/>
            <a:chOff x="1429" y="1706"/>
            <a:chExt cx="3719" cy="250"/>
          </a:xfrm>
        </p:grpSpPr>
        <p:sp>
          <p:nvSpPr>
            <p:cNvPr id="451589" name="Text Box 5"/>
            <p:cNvSpPr txBox="1">
              <a:spLocks noChangeArrowheads="1"/>
            </p:cNvSpPr>
            <p:nvPr/>
          </p:nvSpPr>
          <p:spPr bwMode="auto">
            <a:xfrm>
              <a:off x="1429" y="1706"/>
              <a:ext cx="4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de-DE">
                  <a:solidFill>
                    <a:srgbClr val="FFCC66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VMD </a:t>
              </a:r>
            </a:p>
          </p:txBody>
        </p:sp>
        <p:sp>
          <p:nvSpPr>
            <p:cNvPr id="451590" name="Text Box 6"/>
            <p:cNvSpPr txBox="1">
              <a:spLocks noChangeArrowheads="1"/>
            </p:cNvSpPr>
            <p:nvPr/>
          </p:nvSpPr>
          <p:spPr bwMode="auto">
            <a:xfrm>
              <a:off x="2426" y="1706"/>
              <a:ext cx="68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direct</a:t>
              </a:r>
              <a:r>
                <a:rPr lang="de-DE" sz="2000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</a:t>
              </a:r>
            </a:p>
          </p:txBody>
        </p:sp>
        <p:sp>
          <p:nvSpPr>
            <p:cNvPr id="451591" name="Text Box 7"/>
            <p:cNvSpPr txBox="1">
              <a:spLocks noChangeArrowheads="1"/>
            </p:cNvSpPr>
            <p:nvPr/>
          </p:nvSpPr>
          <p:spPr bwMode="auto">
            <a:xfrm>
              <a:off x="3515" y="1706"/>
              <a:ext cx="1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66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anomalous  photon</a:t>
              </a:r>
              <a:endParaRPr lang="en-US" sz="2000" b="0">
                <a:solidFill>
                  <a:srgbClr val="66FF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</p:grpSp>
      <p:sp>
        <p:nvSpPr>
          <p:cNvPr id="451593" name="Text Box 9"/>
          <p:cNvSpPr txBox="1">
            <a:spLocks noChangeArrowheads="1"/>
          </p:cNvSpPr>
          <p:nvPr/>
        </p:nvSpPr>
        <p:spPr bwMode="auto">
          <a:xfrm>
            <a:off x="1287463" y="3114675"/>
            <a:ext cx="2392362" cy="286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rgbClr val="FFCC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„Soft</a:t>
            </a:r>
            <a:r>
              <a:rPr lang="ja-JP" altLang="en-US" dirty="0">
                <a:solidFill>
                  <a:srgbClr val="FFCC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“</a:t>
            </a:r>
            <a:r>
              <a:rPr lang="en-US" dirty="0">
                <a:solidFill>
                  <a:srgbClr val="FFCC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VMD:</a:t>
            </a:r>
          </a:p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Elastic,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single diffractive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,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double-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diffractive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processes (91-94)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dirty="0">
                <a:solidFill>
                  <a:srgbClr val="FFCC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Hard VMD: </a:t>
            </a:r>
          </a:p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QCD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/>
              </a:rPr>
              <a:t>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 processes (96)</a:t>
            </a:r>
          </a:p>
          <a:p>
            <a:r>
              <a:rPr lang="de-DE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Scale</a:t>
            </a:r>
            <a:r>
              <a:rPr lang="de-DE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r>
              <a:rPr lang="de-D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</a:t>
            </a:r>
            <a:r>
              <a:rPr lang="de-DE" baseline="-25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de-DE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de-D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or</a:t>
            </a:r>
            <a:r>
              <a:rPr lang="de-D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de-D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de-DE" baseline="-25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</a:t>
            </a:r>
            <a:endParaRPr lang="de-DE" baseline="-25000" dirty="0" smtClean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de-DE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</a:rPr>
              <a:t>s</a:t>
            </a:r>
            <a:r>
              <a:rPr lang="de-DE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de-DE" dirty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~ 1/</a:t>
            </a:r>
            <a:r>
              <a:rPr lang="de-DE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</a:t>
            </a:r>
            <a:r>
              <a:rPr lang="de-DE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6</a:t>
            </a:r>
          </a:p>
        </p:txBody>
      </p:sp>
      <p:sp>
        <p:nvSpPr>
          <p:cNvPr id="451594" name="Text Box 10"/>
          <p:cNvSpPr txBox="1">
            <a:spLocks noChangeArrowheads="1"/>
          </p:cNvSpPr>
          <p:nvPr/>
        </p:nvSpPr>
        <p:spPr bwMode="auto">
          <a:xfrm>
            <a:off x="3521075" y="3114675"/>
            <a:ext cx="17272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QCD-Compton</a:t>
            </a:r>
          </a:p>
          <a:p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PGF</a:t>
            </a:r>
          </a:p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LO DIS (virtual photons</a:t>
            </a:r>
            <a:r>
              <a:rPr lang="de-D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  <a:p>
            <a:r>
              <a:rPr lang="de-DE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(99,131,132,135,136)</a:t>
            </a:r>
          </a:p>
          <a:p>
            <a:r>
              <a:rPr lang="de-D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Scale</a:t>
            </a:r>
            <a:r>
              <a:rPr lang="de-D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Q</a:t>
            </a:r>
            <a:r>
              <a:rPr lang="de-DE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endParaRPr lang="de-DE" dirty="0" smtClean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de-DE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</a:t>
            </a:r>
            <a:r>
              <a:rPr lang="de-DE" baseline="-250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de-DE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de-DE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can</a:t>
            </a:r>
            <a:r>
              <a:rPr lang="de-DE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de-DE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be</a:t>
            </a:r>
            <a:r>
              <a:rPr lang="de-DE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de-DE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big</a:t>
            </a:r>
            <a:endParaRPr lang="de-DE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de-DE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</a:rPr>
              <a:t>s</a:t>
            </a:r>
            <a:r>
              <a:rPr lang="de-DE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~ 1/Q</a:t>
            </a:r>
            <a:r>
              <a:rPr lang="de-DE" baseline="300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4</a:t>
            </a:r>
            <a:endParaRPr lang="de-DE" baseline="30000" dirty="0">
              <a:solidFill>
                <a:srgbClr val="FF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51595" name="Text Box 11"/>
          <p:cNvSpPr txBox="1">
            <a:spLocks noChangeArrowheads="1"/>
          </p:cNvSpPr>
          <p:nvPr/>
        </p:nvSpPr>
        <p:spPr bwMode="auto">
          <a:xfrm>
            <a:off x="5305425" y="3114675"/>
            <a:ext cx="197332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66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Splitting of </a:t>
            </a:r>
          </a:p>
          <a:p>
            <a:r>
              <a:rPr lang="en-US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</a:t>
            </a:r>
            <a:r>
              <a:rPr lang="en-US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Wingdings"/>
              </a:rPr>
              <a:t></a:t>
            </a:r>
            <a:r>
              <a:rPr lang="en-US" dirty="0" err="1" smtClean="0">
                <a:solidFill>
                  <a:srgbClr val="66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Euclid Symbol" charset="0"/>
              </a:rPr>
              <a:t>qq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Euclid Symbol" charset="0"/>
              </a:rPr>
              <a:t> 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sym typeface="Euclid Symbol" charset="0"/>
            </a:endParaRPr>
          </a:p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QCD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sym typeface="Wingdings"/>
              </a:rPr>
              <a:t>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 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processes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(&lt;91)</a:t>
            </a:r>
          </a:p>
          <a:p>
            <a:r>
              <a:rPr lang="de-D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Scale</a:t>
            </a:r>
            <a:r>
              <a:rPr lang="de-D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r>
              <a:rPr lang="de-D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</a:t>
            </a:r>
            <a:r>
              <a:rPr lang="de-DE" baseline="-25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de-DE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de-DE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or</a:t>
            </a:r>
            <a:r>
              <a:rPr lang="de-DE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de-DE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de-DE" baseline="-25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</a:t>
            </a:r>
            <a:endParaRPr lang="de-DE" baseline="-25000" dirty="0" smtClean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de-DE" dirty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2"/>
                <a:cs typeface="Symbol" charset="2"/>
              </a:rPr>
              <a:t>s</a:t>
            </a:r>
            <a:r>
              <a:rPr lang="de-DE" dirty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~ 1/</a:t>
            </a:r>
            <a:r>
              <a:rPr lang="de-DE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Q</a:t>
            </a:r>
            <a:r>
              <a:rPr lang="de-DE" baseline="300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6</a:t>
            </a:r>
            <a:endParaRPr lang="de-DE" baseline="30000" dirty="0">
              <a:solidFill>
                <a:srgbClr val="FF00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451601" name="Picture 17" descr="evt_clas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25" y="1589088"/>
            <a:ext cx="5113338" cy="162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1603" name="Rectangle 19"/>
          <p:cNvSpPr>
            <a:spLocks noChangeArrowheads="1"/>
          </p:cNvSpPr>
          <p:nvPr/>
        </p:nvSpPr>
        <p:spPr bwMode="auto">
          <a:xfrm>
            <a:off x="301625" y="917021"/>
            <a:ext cx="868045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Model: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Mix processes with different photon characteristics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Small Q</a:t>
            </a:r>
            <a:r>
              <a:rPr lang="en-US" sz="20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VMD+anomalous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(=„resolved</a:t>
            </a:r>
            <a:r>
              <a:rPr lang="ja-JP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“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 photon dominate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Large Q</a:t>
            </a:r>
            <a:r>
              <a:rPr lang="en-US" sz="20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direct 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dominates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Choice of hard process according to hardest scale involved: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If all scales are too small: „soft</a:t>
            </a:r>
            <a:r>
              <a:rPr lang="ja-JP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“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VMD (diffractive or „low-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pT</a:t>
            </a:r>
            <a:r>
              <a:rPr lang="ja-JP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“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„resolved</a:t>
            </a:r>
            <a:r>
              <a:rPr lang="ja-JP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“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part is modeled to match the world data on 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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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Of course there are also the EW processes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pSp>
        <p:nvGrpSpPr>
          <p:cNvPr id="451596" name="Group 12"/>
          <p:cNvGrpSpPr>
            <a:grpSpLocks/>
          </p:cNvGrpSpPr>
          <p:nvPr/>
        </p:nvGrpSpPr>
        <p:grpSpPr bwMode="auto">
          <a:xfrm>
            <a:off x="7418388" y="3895725"/>
            <a:ext cx="1524000" cy="1828800"/>
            <a:chOff x="3061" y="2750"/>
            <a:chExt cx="1093" cy="1325"/>
          </a:xfrm>
        </p:grpSpPr>
        <p:graphicFrame>
          <p:nvGraphicFramePr>
            <p:cNvPr id="451597" name="Object 13"/>
            <p:cNvGraphicFramePr>
              <a:graphicFrameLocks noChangeAspect="1"/>
            </p:cNvGraphicFramePr>
            <p:nvPr/>
          </p:nvGraphicFramePr>
          <p:xfrm>
            <a:off x="3720" y="3320"/>
            <a:ext cx="163" cy="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8383" name="Equation" r:id="rId6" imgW="266400" imgH="330120" progId="Equation.DSMT4">
                    <p:embed/>
                  </p:oleObj>
                </mc:Choice>
                <mc:Fallback>
                  <p:oleObj name="Equation" r:id="rId6" imgW="266400" imgH="3301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0" y="3320"/>
                          <a:ext cx="163" cy="2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1598" name="Object 14"/>
            <p:cNvGraphicFramePr>
              <a:graphicFrameLocks noChangeAspect="1"/>
            </p:cNvGraphicFramePr>
            <p:nvPr/>
          </p:nvGraphicFramePr>
          <p:xfrm>
            <a:off x="3720" y="3583"/>
            <a:ext cx="186" cy="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8384" name="Equation" r:id="rId8" imgW="304560" imgH="330120" progId="Equation.DSMT4">
                    <p:embed/>
                  </p:oleObj>
                </mc:Choice>
                <mc:Fallback>
                  <p:oleObj name="Equation" r:id="rId8" imgW="304560" imgH="3301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0" y="3583"/>
                          <a:ext cx="186" cy="2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1599" name="Object 15"/>
            <p:cNvGraphicFramePr>
              <a:graphicFrameLocks noChangeAspect="1"/>
            </p:cNvGraphicFramePr>
            <p:nvPr/>
          </p:nvGraphicFramePr>
          <p:xfrm>
            <a:off x="3720" y="2970"/>
            <a:ext cx="140" cy="1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8385" name="Equation" r:id="rId10" imgW="228600" imgH="291960" progId="Equation.DSMT4">
                    <p:embed/>
                  </p:oleObj>
                </mc:Choice>
                <mc:Fallback>
                  <p:oleObj name="Equation" r:id="rId10" imgW="228600" imgH="2919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0" y="2970"/>
                          <a:ext cx="140" cy="1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51600" name="Picture 16" descr="diagram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2750"/>
              <a:ext cx="1093" cy="1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7798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51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93" grpId="0"/>
      <p:bldP spid="451593" grpId="1"/>
      <p:bldP spid="451594" grpId="0"/>
      <p:bldP spid="451594" grpId="1"/>
      <p:bldP spid="451595" grpId="0"/>
      <p:bldP spid="451595" grpId="1"/>
      <p:bldP spid="45160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does this MEAN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8467"/>
            <a:ext cx="769954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inclusive cross section has contributions from: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direct processes </a:t>
            </a:r>
            <a:r>
              <a:rPr lang="en-US" dirty="0" smtClean="0">
                <a:sym typeface="Wingdings"/>
              </a:rPr>
              <a:t> all Q</a:t>
            </a:r>
            <a:r>
              <a:rPr lang="en-US" baseline="30000" dirty="0" smtClean="0">
                <a:sym typeface="Wingdings"/>
              </a:rPr>
              <a:t>2</a:t>
            </a:r>
            <a:endParaRPr lang="en-US" baseline="30000" dirty="0" smtClean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diffraction </a:t>
            </a:r>
            <a:r>
              <a:rPr lang="en-US" dirty="0" smtClean="0">
                <a:sym typeface="Wingdings"/>
              </a:rPr>
              <a:t> low Q2                    low</a:t>
            </a:r>
            <a:r>
              <a:rPr lang="en-US" baseline="30000" dirty="0" smtClean="0">
                <a:sym typeface="Wingdings"/>
              </a:rPr>
              <a:t> </a:t>
            </a:r>
            <a:r>
              <a:rPr lang="en-US" dirty="0">
                <a:sym typeface="Wingdings"/>
              </a:rPr>
              <a:t>Q</a:t>
            </a:r>
            <a:r>
              <a:rPr lang="en-US" baseline="30000" dirty="0">
                <a:sym typeface="Wingdings"/>
              </a:rPr>
              <a:t>2 </a:t>
            </a:r>
            <a:r>
              <a:rPr lang="en-US" baseline="30000" dirty="0" smtClean="0">
                <a:sym typeface="Wingdings"/>
              </a:rPr>
              <a:t> </a:t>
            </a:r>
            <a:r>
              <a:rPr lang="en-US" dirty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aturation regime</a:t>
            </a:r>
            <a:endParaRPr lang="en-US" baseline="30000" dirty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resolved processes </a:t>
            </a:r>
            <a:r>
              <a:rPr lang="en-US" dirty="0" smtClean="0">
                <a:sym typeface="Wingdings"/>
              </a:rPr>
              <a:t> low Q</a:t>
            </a:r>
            <a:r>
              <a:rPr lang="en-US" baseline="30000" dirty="0" smtClean="0">
                <a:sym typeface="Wingdings"/>
              </a:rPr>
              <a:t>2</a:t>
            </a:r>
          </a:p>
          <a:p>
            <a:pPr>
              <a:buClr>
                <a:srgbClr val="0000FF"/>
              </a:buClr>
            </a:pPr>
            <a:endParaRPr lang="en-US" baseline="30000" dirty="0">
              <a:sym typeface="Wingdings"/>
            </a:endParaRPr>
          </a:p>
          <a:p>
            <a:pPr>
              <a:buClr>
                <a:srgbClr val="0000FF"/>
              </a:buClr>
            </a:pPr>
            <a:r>
              <a:rPr lang="en-US" sz="2400" dirty="0" err="1" smtClean="0">
                <a:solidFill>
                  <a:srgbClr val="0000FF"/>
                </a:solidFill>
                <a:sym typeface="Wingdings"/>
              </a:rPr>
              <a:t>eP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:</a:t>
            </a:r>
          </a:p>
          <a:p>
            <a:pPr>
              <a:buClr>
                <a:srgbClr val="0000FF"/>
              </a:buClr>
            </a:pP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0000FF"/>
                </a:solidFill>
              </a:rPr>
              <a:t>diff</a:t>
            </a:r>
            <a:r>
              <a:rPr lang="en-US" dirty="0" smtClean="0">
                <a:solidFill>
                  <a:srgbClr val="0000FF"/>
                </a:solidFill>
              </a:rPr>
              <a:t>(x,Q2)/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0000FF"/>
                </a:solidFill>
              </a:rPr>
              <a:t>total</a:t>
            </a:r>
            <a:r>
              <a:rPr lang="en-US" dirty="0">
                <a:solidFill>
                  <a:srgbClr val="0000FF"/>
                </a:solidFill>
              </a:rPr>
              <a:t>(x,Q2</a:t>
            </a:r>
            <a:r>
              <a:rPr lang="en-US" dirty="0" smtClean="0">
                <a:solidFill>
                  <a:srgbClr val="0000FF"/>
                </a:solidFill>
              </a:rPr>
              <a:t>) ~ 0.2   </a:t>
            </a:r>
            <a:r>
              <a:rPr lang="en-US" dirty="0" err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solidFill>
                  <a:srgbClr val="0000FF"/>
                </a:solidFill>
              </a:rPr>
              <a:t>total</a:t>
            </a:r>
            <a:r>
              <a:rPr lang="en-US" dirty="0">
                <a:solidFill>
                  <a:srgbClr val="0000FF"/>
                </a:solidFill>
              </a:rPr>
              <a:t>(x,Q2</a:t>
            </a:r>
            <a:r>
              <a:rPr lang="en-US" dirty="0" smtClean="0">
                <a:solidFill>
                  <a:srgbClr val="0000FF"/>
                </a:solidFill>
              </a:rPr>
              <a:t>)=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0000FF"/>
                </a:solidFill>
              </a:rPr>
              <a:t>diff</a:t>
            </a:r>
            <a:r>
              <a:rPr lang="en-US" dirty="0" smtClean="0">
                <a:solidFill>
                  <a:srgbClr val="0000FF"/>
                </a:solidFill>
              </a:rPr>
              <a:t> +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0000FF"/>
                </a:solidFill>
              </a:rPr>
              <a:t>direct</a:t>
            </a:r>
            <a:r>
              <a:rPr lang="en-US" dirty="0" smtClean="0">
                <a:solidFill>
                  <a:srgbClr val="0000FF"/>
                </a:solidFill>
              </a:rPr>
              <a:t> +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0000FF"/>
                </a:solidFill>
              </a:rPr>
              <a:t>anomalous</a:t>
            </a:r>
            <a:endParaRPr lang="en-US" dirty="0" smtClean="0"/>
          </a:p>
          <a:p>
            <a:pPr>
              <a:buClr>
                <a:srgbClr val="0000FF"/>
              </a:buClr>
            </a:pPr>
            <a:r>
              <a:rPr lang="en-US" dirty="0" smtClean="0"/>
              <a:t>we can not suppress a certain process in inclusive measurements</a:t>
            </a:r>
          </a:p>
          <a:p>
            <a:pPr>
              <a:buClr>
                <a:srgbClr val="0000FF"/>
              </a:buClr>
            </a:pPr>
            <a:r>
              <a:rPr lang="en-US" dirty="0" smtClean="0"/>
              <a:t>it would be even wrong </a:t>
            </a:r>
            <a:r>
              <a:rPr lang="en-US" dirty="0" smtClean="0">
                <a:sym typeface="Wingdings"/>
              </a:rPr>
              <a:t> not inclusive anymore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17" y="3149776"/>
            <a:ext cx="8257117" cy="274732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451424" y="2894022"/>
            <a:ext cx="1633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/>
              <a:t>H. </a:t>
            </a:r>
            <a:r>
              <a:rPr lang="en-US" sz="1000" b="0" dirty="0" err="1"/>
              <a:t>Paukkunen</a:t>
            </a:r>
            <a:r>
              <a:rPr lang="en-US" sz="1000" b="0" dirty="0"/>
              <a:t>, DIS-2014</a:t>
            </a:r>
            <a:endParaRPr lang="en-US" sz="1000" dirty="0"/>
          </a:p>
        </p:txBody>
      </p:sp>
      <p:sp>
        <p:nvSpPr>
          <p:cNvPr id="8" name="AutoShape 49"/>
          <p:cNvSpPr>
            <a:spLocks noChangeArrowheads="1"/>
          </p:cNvSpPr>
          <p:nvPr/>
        </p:nvSpPr>
        <p:spPr bwMode="auto">
          <a:xfrm>
            <a:off x="107820" y="6021155"/>
            <a:ext cx="550678" cy="175445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CC66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normAutofit fontScale="32500" lnSpcReduction="20000"/>
            <a:scene3d>
              <a:camera prst="orthographicFront">
                <a:rot lat="0" lon="60000" rev="0"/>
              </a:camera>
              <a:lightRig rig="threePt" dir="t"/>
            </a:scene3d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2010" y="5961435"/>
            <a:ext cx="850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nPDF</a:t>
            </a:r>
            <a:r>
              <a:rPr lang="en-US" dirty="0" smtClean="0"/>
              <a:t> &lt; PDF 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30000" dirty="0">
                <a:solidFill>
                  <a:srgbClr val="0000FF"/>
                </a:solidFill>
              </a:rPr>
              <a:t>(</a:t>
            </a:r>
            <a:r>
              <a:rPr lang="en-US" baseline="30000" dirty="0" err="1">
                <a:solidFill>
                  <a:srgbClr val="0000FF"/>
                </a:solidFill>
              </a:rPr>
              <a:t>eA</a:t>
            </a:r>
            <a:r>
              <a:rPr lang="en-US" baseline="30000" dirty="0">
                <a:solidFill>
                  <a:srgbClr val="0000FF"/>
                </a:solidFill>
              </a:rPr>
              <a:t>)</a:t>
            </a:r>
            <a:r>
              <a:rPr lang="en-US" baseline="-25000" dirty="0" smtClean="0">
                <a:solidFill>
                  <a:srgbClr val="0000FF"/>
                </a:solidFill>
              </a:rPr>
              <a:t>direct </a:t>
            </a:r>
            <a:r>
              <a:rPr lang="en-US" dirty="0" smtClean="0">
                <a:solidFill>
                  <a:srgbClr val="0000FF"/>
                </a:solidFill>
              </a:rPr>
              <a:t>&lt; </a:t>
            </a:r>
            <a:r>
              <a:rPr lang="en-US" dirty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30000" dirty="0">
                <a:solidFill>
                  <a:srgbClr val="0000FF"/>
                </a:solidFill>
              </a:rPr>
              <a:t>(</a:t>
            </a:r>
            <a:r>
              <a:rPr lang="en-US" baseline="30000" dirty="0" err="1" smtClean="0">
                <a:solidFill>
                  <a:srgbClr val="0000FF"/>
                </a:solidFill>
              </a:rPr>
              <a:t>ep</a:t>
            </a:r>
            <a:r>
              <a:rPr lang="en-US" baseline="30000" dirty="0" smtClean="0">
                <a:solidFill>
                  <a:srgbClr val="0000FF"/>
                </a:solidFill>
              </a:rPr>
              <a:t>)</a:t>
            </a:r>
            <a:r>
              <a:rPr lang="en-US" baseline="-25000" dirty="0" smtClean="0">
                <a:solidFill>
                  <a:srgbClr val="0000FF"/>
                </a:solidFill>
              </a:rPr>
              <a:t>direct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eA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: </a:t>
            </a:r>
            <a:r>
              <a:rPr lang="en-US" dirty="0" err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solidFill>
                  <a:srgbClr val="0000FF"/>
                </a:solidFill>
              </a:rPr>
              <a:t>diff</a:t>
            </a:r>
            <a:r>
              <a:rPr lang="en-US" dirty="0">
                <a:solidFill>
                  <a:srgbClr val="0000FF"/>
                </a:solidFill>
              </a:rPr>
              <a:t>(x,Q2)/</a:t>
            </a:r>
            <a:r>
              <a:rPr lang="en-US" dirty="0" err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solidFill>
                  <a:srgbClr val="0000FF"/>
                </a:solidFill>
              </a:rPr>
              <a:t>total</a:t>
            </a:r>
            <a:r>
              <a:rPr lang="en-US" dirty="0">
                <a:solidFill>
                  <a:srgbClr val="0000FF"/>
                </a:solidFill>
              </a:rPr>
              <a:t>(x,Q2</a:t>
            </a:r>
            <a:r>
              <a:rPr lang="en-US" dirty="0" smtClean="0">
                <a:solidFill>
                  <a:srgbClr val="0000FF"/>
                </a:solidFill>
              </a:rPr>
              <a:t>) ~ 40%</a:t>
            </a:r>
            <a:r>
              <a:rPr lang="en-US" baseline="-250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 bwMode="auto">
          <a:xfrm>
            <a:off x="3986261" y="1081759"/>
            <a:ext cx="376284" cy="729012"/>
          </a:xfrm>
          <a:prstGeom prst="rightBrac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 rot="21000000">
            <a:off x="655392" y="2659073"/>
            <a:ext cx="8393435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FF00FF"/>
                </a:solidFill>
              </a:rPr>
              <a:t>Important</a:t>
            </a:r>
            <a:endParaRPr lang="en-US" sz="2000" u="sng" dirty="0">
              <a:solidFill>
                <a:srgbClr val="FF00FF"/>
              </a:solidFill>
            </a:endParaRPr>
          </a:p>
          <a:p>
            <a:pPr algn="ctr"/>
            <a:r>
              <a:rPr lang="en-US" sz="2000" dirty="0" smtClean="0"/>
              <a:t>due to this effect any type of fitting a </a:t>
            </a:r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reduced</a:t>
            </a:r>
            <a:r>
              <a:rPr lang="en-US" sz="2000" dirty="0" smtClean="0"/>
              <a:t> at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&gt; 4 GeV</a:t>
            </a:r>
            <a:r>
              <a:rPr lang="en-US" sz="2000" baseline="30000" dirty="0" smtClean="0"/>
              <a:t>2</a:t>
            </a:r>
            <a:endParaRPr lang="en-US" sz="2000" dirty="0" smtClean="0"/>
          </a:p>
          <a:p>
            <a:pPr algn="ctr"/>
            <a:r>
              <a:rPr lang="en-US" sz="2000" dirty="0" smtClean="0">
                <a:solidFill>
                  <a:srgbClr val="322F31"/>
                </a:solidFill>
              </a:rPr>
              <a:t>and evolving down to </a:t>
            </a:r>
            <a:r>
              <a:rPr lang="en-US" sz="2000" dirty="0"/>
              <a:t>Q</a:t>
            </a:r>
            <a:r>
              <a:rPr lang="en-US" sz="2000" baseline="30000" dirty="0"/>
              <a:t>2</a:t>
            </a:r>
            <a:r>
              <a:rPr lang="en-US" sz="2000" dirty="0"/>
              <a:t> ~</a:t>
            </a:r>
            <a:r>
              <a:rPr lang="en-US" sz="2000" dirty="0" smtClean="0"/>
              <a:t> 1 </a:t>
            </a:r>
            <a:r>
              <a:rPr lang="en-US" sz="2000" dirty="0"/>
              <a:t>GeV</a:t>
            </a:r>
            <a:r>
              <a:rPr lang="en-US" sz="2000" baseline="30000" dirty="0"/>
              <a:t>2</a:t>
            </a:r>
            <a:r>
              <a:rPr lang="en-US" sz="2000" dirty="0" smtClean="0">
                <a:solidFill>
                  <a:srgbClr val="322F31"/>
                </a:solidFill>
              </a:rPr>
              <a:t> </a:t>
            </a: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must fail in </a:t>
            </a:r>
            <a:r>
              <a:rPr lang="en-US" sz="2000" dirty="0" err="1" smtClean="0">
                <a:solidFill>
                  <a:srgbClr val="0000FF"/>
                </a:solidFill>
              </a:rPr>
              <a:t>eA</a:t>
            </a:r>
            <a:endParaRPr lang="en-US" sz="2000" baseline="300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31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322F31"/>
      </a:dk1>
      <a:lt1>
        <a:srgbClr val="FFFFFF"/>
      </a:lt1>
      <a:dk2>
        <a:srgbClr val="322F31"/>
      </a:dk2>
      <a:lt2>
        <a:srgbClr val="322F31"/>
      </a:lt2>
      <a:accent1>
        <a:srgbClr val="8071B4"/>
      </a:accent1>
      <a:accent2>
        <a:srgbClr val="8071B4"/>
      </a:accent2>
      <a:accent3>
        <a:srgbClr val="FFFFFF"/>
      </a:accent3>
      <a:accent4>
        <a:srgbClr val="292728"/>
      </a:accent4>
      <a:accent5>
        <a:srgbClr val="C0BBD6"/>
      </a:accent5>
      <a:accent6>
        <a:srgbClr val="7366A3"/>
      </a:accent6>
      <a:hlink>
        <a:srgbClr val="8071B4"/>
      </a:hlink>
      <a:folHlink>
        <a:srgbClr val="8071B4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322F31"/>
        </a:dk1>
        <a:lt1>
          <a:srgbClr val="FFFFFF"/>
        </a:lt1>
        <a:dk2>
          <a:srgbClr val="322F31"/>
        </a:dk2>
        <a:lt2>
          <a:srgbClr val="322F31"/>
        </a:lt2>
        <a:accent1>
          <a:srgbClr val="8071B4"/>
        </a:accent1>
        <a:accent2>
          <a:srgbClr val="8071B4"/>
        </a:accent2>
        <a:accent3>
          <a:srgbClr val="FFFFFF"/>
        </a:accent3>
        <a:accent4>
          <a:srgbClr val="292728"/>
        </a:accent4>
        <a:accent5>
          <a:srgbClr val="C0BBD6"/>
        </a:accent5>
        <a:accent6>
          <a:srgbClr val="7366A3"/>
        </a:accent6>
        <a:hlink>
          <a:srgbClr val="8071B4"/>
        </a:hlink>
        <a:folHlink>
          <a:srgbClr val="8071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50266</TotalTime>
  <Words>736</Words>
  <Application>Microsoft Macintosh PowerPoint</Application>
  <PresentationFormat>On-screen Show (4:3)</PresentationFormat>
  <Paragraphs>109</Paragraphs>
  <Slides>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Blank Presentation</vt:lpstr>
      <vt:lpstr>Equation</vt:lpstr>
      <vt:lpstr>MathType 5.0 Equation</vt:lpstr>
      <vt:lpstr>MathType 6.0 Equation</vt:lpstr>
      <vt:lpstr>Inclusive Structure functions in ep and eA  and  the world of PYTHIA</vt:lpstr>
      <vt:lpstr>What do we know</vt:lpstr>
      <vt:lpstr>What do we know</vt:lpstr>
      <vt:lpstr>g1p the way to find the Spin </vt:lpstr>
      <vt:lpstr>The Model in PYTHIA-6 for ep</vt:lpstr>
      <vt:lpstr>So what does this MEAN</vt:lpstr>
    </vt:vector>
  </TitlesOfParts>
  <Company>京都大学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Naohito Saito</dc:creator>
  <cp:lastModifiedBy>elke-caroline aschenauer</cp:lastModifiedBy>
  <cp:revision>1198</cp:revision>
  <cp:lastPrinted>2012-06-14T14:35:05Z</cp:lastPrinted>
  <dcterms:created xsi:type="dcterms:W3CDTF">2011-04-06T15:13:11Z</dcterms:created>
  <dcterms:modified xsi:type="dcterms:W3CDTF">2014-07-17T01:57:46Z</dcterms:modified>
</cp:coreProperties>
</file>